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92A610-B72F-420C-AD99-5145313AF4B2}">
  <a:tblStyle styleId="{A992A610-B72F-420C-AD99-5145313AF4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21f7d436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21f7d43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823c3bdc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a823c3bdc6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21f7d4363_1_9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21f7d436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27d964fa7_12_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27d964fa7_1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21f7d4363_11_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21f7d4363_1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21f7d436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b21f7d4363_0_35:notes"/>
          <p:cNvSpPr/>
          <p:nvPr>
            <p:ph idx="2" type="sldImg"/>
          </p:nvPr>
        </p:nvSpPr>
        <p:spPr>
          <a:xfrm>
            <a:off x="1714750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21f7d4363_11_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21f7d4363_1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963ae52d5_0_0:notes"/>
          <p:cNvSpPr/>
          <p:nvPr>
            <p:ph idx="2" type="sldImg"/>
          </p:nvPr>
        </p:nvSpPr>
        <p:spPr>
          <a:xfrm>
            <a:off x="1714750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963ae5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963ae52d5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963ae52d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963ae52d5_0_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963ae52d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82780ec9d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82780ec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823c3bd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ga823c3bdc6_0_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2780ec9d_1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82780ec9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82780ec9d_1_1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82780ec9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82780ec9d_1_1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82780ec9d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82780ec9d_1_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82780ec9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82780ec9d_1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82780ec9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82780ec9d_1_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82780ec9d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82780ec9d_1_9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82780ec9d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a3acdb0dc_0_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a3acdb0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963ae52d5_0_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963ae52d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a3acdb0dc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a3acdb0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1f7d43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b21f7d4363_0_11:notes"/>
          <p:cNvSpPr/>
          <p:nvPr>
            <p:ph idx="2" type="sldImg"/>
          </p:nvPr>
        </p:nvSpPr>
        <p:spPr>
          <a:xfrm>
            <a:off x="1714750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963ae52d5_0_10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963ae52d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963ae52d5_0_10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963ae52d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963ae52d5_0_1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963ae52d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963ae52d5_0_1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963ae52d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63ae52d5_0_1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963ae52d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963ae52d5_0_1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963ae52d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97025befc_7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97025befc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82780ec9d_3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82780ec9d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963ae52d5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963ae52d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82780ec9d_3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82780ec9d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21f7d43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b21f7d4363_0_25:notes"/>
          <p:cNvSpPr/>
          <p:nvPr>
            <p:ph idx="2" type="sldImg"/>
          </p:nvPr>
        </p:nvSpPr>
        <p:spPr>
          <a:xfrm>
            <a:off x="1714750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a3acdb0dc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a3acdb0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963ae52d5_0_14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963ae52d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97025befc_7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97025befc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963ae52d5_0_1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963ae52d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963ae52d5_0_1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963ae52d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963ae52d5_0_16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963ae52d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963ae52d5_0_1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963ae52d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963ae52d5_0_1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963ae52d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963ae52d5_0_1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963ae52d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963ae52d5_0_2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963ae52d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823c3bdc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ga823c3bdc6_0_12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963ae52d5_0_3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963ae52d5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963ae52d5_0_1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963ae52d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a3acdb0dc_0_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a3acdb0d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963ae52d5_0_3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963ae52d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a3acdb0dc_0_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0a3acdb0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963ae52d5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963ae52d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b21f7d4363_0_1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b21f7d436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21f7d4363_1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gb21f7d4363_11_69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95353bab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a95353babc_0_33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21f7d4363_1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b21f7d4363_11_64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21f7d436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b21f7d4363_0_237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file/d/1i2MlS-eAkx0bFFKirSEmQyp5_FIPJO7p/view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eval.ai/web/challenges/challenge-page/1471/overview" TargetMode="External"/><Relationship Id="rId4" Type="http://schemas.openxmlformats.org/officeDocument/2006/relationships/hyperlink" Target="https://classroom.github.com/a/_HIcSqV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eval.ai/web/challenges/challenge-page/1465/overview" TargetMode="External"/><Relationship Id="rId4" Type="http://schemas.openxmlformats.org/officeDocument/2006/relationships/hyperlink" Target="https://classroom.github.com/a/Rttp24r9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rive.google.com/file/d/1IYWPK8h9FWyo0p4-SCAatLGy0l5omQaw/view?usp=sharing" TargetMode="External"/><Relationship Id="rId4" Type="http://schemas.openxmlformats.org/officeDocument/2006/relationships/hyperlink" Target="https://drive.google.com/file/d/1VNuA9NLE7Qc_Xs3hLqnbY0sXhzBrPiPK/view?usp=sharing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kaggle.com/t/4f739878ca7f4f2e9e31e3980dda5243" TargetMode="External"/><Relationship Id="rId4" Type="http://schemas.openxmlformats.org/officeDocument/2006/relationships/hyperlink" Target="https://www.kaggle.com/t/9e2ff601cd794b5fb66ebecee58ade63" TargetMode="External"/><Relationship Id="rId5" Type="http://schemas.openxmlformats.org/officeDocument/2006/relationships/hyperlink" Target="https://www.kaggle.com/t/a8baebddcbbb44bca2745baf337e90ba" TargetMode="External"/><Relationship Id="rId6" Type="http://schemas.openxmlformats.org/officeDocument/2006/relationships/hyperlink" Target="https://www.kaggle.com/t/c6e7eb11be04497583fc3b22e6f264f1" TargetMode="External"/><Relationship Id="rId7" Type="http://schemas.openxmlformats.org/officeDocument/2006/relationships/hyperlink" Target="https://classroom.github.com/a/e-H0AKOf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992767"/>
            <a:ext cx="8520600" cy="40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 Project</a:t>
            </a:r>
            <a:endParaRPr sz="9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Georgia"/>
                <a:ea typeface="Georgia"/>
                <a:cs typeface="Georgia"/>
                <a:sym typeface="Georgia"/>
              </a:rPr>
              <a:t>DLCV Fall 2021</a:t>
            </a:r>
            <a:endParaRPr sz="3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 amt="7000"/>
          </a:blip>
          <a:srcRect b="8650" l="0" r="0" t="0"/>
          <a:stretch/>
        </p:blipFill>
        <p:spPr>
          <a:xfrm>
            <a:off x="0" y="3"/>
            <a:ext cx="9143998" cy="73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Presentation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628650" y="1690688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</a:pP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Date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2022/1/18 1-5pm</a:t>
            </a:r>
            <a:r>
              <a:rPr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(tentative)</a:t>
            </a:r>
            <a:endParaRPr b="1"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6700" lvl="0" marL="254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•"/>
            </a:pP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Location</a:t>
            </a:r>
            <a:b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zh-TW" sz="20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TBD</a:t>
            </a:r>
            <a:endParaRPr b="1" sz="2000">
              <a:solidFill>
                <a:srgbClr val="FF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details about poster sessions and final presentation will be announced in the next few weeks.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769933"/>
            <a:ext cx="8832300" cy="46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code should be submitted in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the team’s Github repository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 need to modify the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"How to run your code?" part of the 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README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file,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 that TAs will be able to reproduce your results.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If TAs cannot reproduce your results, you will receive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points in the code part. (unless minor errors)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Code/Report*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536633"/>
            <a:ext cx="8832300" cy="48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the top 3 teams selected for cash awards,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 additional technical report needs to be submitted to Github as well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(by </a:t>
            </a:r>
            <a:r>
              <a:rPr lang="zh-TW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2022/1/25 11:59 GMT+8 (tentative)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; single-column, 4 pages maximum)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Approach (e.g., data preprocessing, model architecture, implementation details, hyperparameter choices, etc.)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Experiments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template will be provided.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Code/Report*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Grading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435033"/>
            <a:ext cx="8520600" cy="50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 35%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(Bonus up to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1" marL="685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 / Kaggle / Eval.ai 10%</a:t>
            </a:r>
            <a:b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Kaggle / Eval.ai</a:t>
            </a: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 for references, final accuracy evaluated by TAs</a:t>
            </a:r>
            <a:endParaRPr sz="1600">
              <a:solidFill>
                <a:srgbClr val="0073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2" marL="1143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73FF"/>
              </a:buClr>
              <a:buSzPts val="1600"/>
              <a:buFont typeface="Georgia"/>
              <a:buChar char="■"/>
            </a:pP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Please refer to the “Grading" section in each challenge for more details.</a:t>
            </a:r>
            <a:endParaRPr sz="1600">
              <a:solidFill>
                <a:srgbClr val="0073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Approach &amp; Presentation 25%</a:t>
            </a:r>
            <a:endParaRPr b="1"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Novelty and technical contribution 10%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Completeness of experiments 10%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(e.g., comparisons to baseline and recent models, ablation studies, visualization, etc.)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Presentation (Oral + Poster) 5% +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bonus up to 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(top 3 teams voted by class)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311700" y="1724033"/>
            <a:ext cx="83625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•"/>
            </a:pPr>
            <a:r>
              <a:rPr b="1" i="0" lang="zh-TW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Intra-Team Evaluation</a:t>
            </a:r>
            <a:endParaRPr b="1" i="0" sz="22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i="0" lang="zh-TW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must participate and work with your team member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the past few semesters, </a:t>
            </a:r>
            <a:b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we did assign different scores for team members within the same team.</a:t>
            </a:r>
            <a:endParaRPr sz="18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eorgia"/>
              <a:buChar char="•"/>
            </a:pPr>
            <a:r>
              <a:rPr b="1" i="0" lang="zh-TW" sz="2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Inter-Team Evaluation</a:t>
            </a:r>
            <a:endParaRPr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i="0" lang="zh-TW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most voted team from each challenge will receive bonus points.</a:t>
            </a:r>
            <a:endParaRPr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provide an online form during final presentation (one form per team)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Intra/Inter-Team Evaluation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Rules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Please submit your final project to the GitHub repository by the deadline.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will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not have any late days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so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late submission is not allowed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Besides,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any mistake or violation will result in severe penalty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(which means your results are questionable).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each team, if no members show up for the final presentation,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team members will receive 0 points for this part (0 out of 25 points).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Tasks 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628650" y="1386925"/>
            <a:ext cx="7886700" cy="4351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b="1" lang="zh-TW" sz="2200">
                <a:solidFill>
                  <a:srgbClr val="000000"/>
                </a:solidFill>
                <a:highlight>
                  <a:srgbClr val="FCE5CD"/>
                </a:highlight>
                <a:latin typeface="Georgia"/>
                <a:ea typeface="Georgia"/>
                <a:cs typeface="Georgia"/>
                <a:sym typeface="Georgia"/>
              </a:rPr>
              <a:t>Challenge 1</a:t>
            </a:r>
            <a: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Skull fracture detection</a:t>
            </a:r>
            <a:b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</a:pPr>
            <a:r>
              <a:rPr b="1" lang="zh-TW" sz="2200">
                <a:solidFill>
                  <a:srgbClr val="000000"/>
                </a:solidFill>
                <a:highlight>
                  <a:srgbClr val="D9EAD3"/>
                </a:highlight>
                <a:latin typeface="Georgia"/>
                <a:ea typeface="Georgia"/>
                <a:cs typeface="Georgia"/>
                <a:sym typeface="Georgia"/>
              </a:rPr>
              <a:t>Challenge 2</a:t>
            </a:r>
            <a: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Nodule detection </a:t>
            </a:r>
            <a:br>
              <a:rPr lang="zh-TW" sz="2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eorgia"/>
              <a:buAutoNum type="arabicPeriod"/>
            </a:pPr>
            <a:r>
              <a:rPr b="1" lang="zh-TW" sz="2200">
                <a:solidFill>
                  <a:schemeClr val="dk1"/>
                </a:solidFill>
                <a:highlight>
                  <a:srgbClr val="C9DAF8"/>
                </a:highlight>
                <a:latin typeface="Georgia"/>
                <a:ea typeface="Georgia"/>
                <a:cs typeface="Georgia"/>
                <a:sym typeface="Georgia"/>
              </a:rPr>
              <a:t>Challenge 3</a:t>
            </a:r>
            <a:r>
              <a:rPr lang="zh-TW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lang="zh-TW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ine-grained long-tailed food classification</a:t>
            </a:r>
            <a:br>
              <a:rPr lang="zh-TW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8006" y="4929019"/>
            <a:ext cx="3499331" cy="18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477" y="4979353"/>
            <a:ext cx="3499325" cy="18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949" y="4979353"/>
            <a:ext cx="3228800" cy="31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ctrTitle"/>
          </p:nvPr>
        </p:nvSpPr>
        <p:spPr>
          <a:xfrm>
            <a:off x="4539025" y="929667"/>
            <a:ext cx="5749200" cy="21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latin typeface="Georgia"/>
                <a:ea typeface="Georgia"/>
                <a:cs typeface="Georgia"/>
                <a:sym typeface="Georgia"/>
              </a:rPr>
              <a:t>Challenge I </a:t>
            </a:r>
            <a:endParaRPr b="1" sz="3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latin typeface="Georgia"/>
                <a:ea typeface="Georgia"/>
                <a:cs typeface="Georgia"/>
                <a:sym typeface="Georgia"/>
              </a:rPr>
              <a:t>Skull fracture</a:t>
            </a:r>
            <a:endParaRPr b="1" sz="3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latin typeface="Georgia"/>
                <a:ea typeface="Georgia"/>
                <a:cs typeface="Georgia"/>
                <a:sym typeface="Georgia"/>
              </a:rPr>
              <a:t>detection</a:t>
            </a:r>
            <a:endParaRPr b="1" sz="3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 amt="16000"/>
          </a:blip>
          <a:srcRect b="0" l="0" r="57739" t="0"/>
          <a:stretch/>
        </p:blipFill>
        <p:spPr>
          <a:xfrm>
            <a:off x="0" y="0"/>
            <a:ext cx="3781575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5128300" y="5761500"/>
            <a:ext cx="2713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Sponsered by Deep01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089" y="4060200"/>
            <a:ext cx="3212224" cy="14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Outline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Grading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Challenge Awards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Rules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464608"/>
            <a:ext cx="8520600" cy="50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D0E0E3"/>
                </a:highlight>
                <a:latin typeface="Georgia"/>
                <a:ea typeface="Georgia"/>
                <a:cs typeface="Georgia"/>
                <a:sym typeface="Georgia"/>
              </a:rPr>
              <a:t>Dataset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Computer tomography (電腦斷層影像) of different patients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 skull Fractures (腦部骨折)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C9DAF8"/>
                </a:highlight>
                <a:latin typeface="Georgia"/>
                <a:ea typeface="Georgia"/>
                <a:cs typeface="Georgia"/>
                <a:sym typeface="Georgia"/>
              </a:rPr>
              <a:t>Goal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a neural network to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detect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whether the patient has skull fractures and where they are by utilizing data annotated by physicians.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D9D2E9"/>
                </a:highlight>
                <a:latin typeface="Georgia"/>
                <a:ea typeface="Georgia"/>
                <a:cs typeface="Georgia"/>
                <a:sym typeface="Georgia"/>
              </a:rPr>
              <a:t>Task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zh-TW" sz="22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Object detection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2200">
              <a:solidFill>
                <a:srgbClr val="0073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1574" r="0" t="0"/>
          <a:stretch/>
        </p:blipFill>
        <p:spPr>
          <a:xfrm>
            <a:off x="4787050" y="4958025"/>
            <a:ext cx="6165175" cy="21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1574" t="0"/>
          <a:stretch/>
        </p:blipFill>
        <p:spPr>
          <a:xfrm>
            <a:off x="-1378125" y="4958025"/>
            <a:ext cx="6165175" cy="21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Important Deadlines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(tentative)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28650" y="1724034"/>
            <a:ext cx="78867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b="1"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Poster Submission Deadline</a:t>
            </a:r>
            <a:br>
              <a:rPr b="1"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2022/1/14 </a:t>
            </a:r>
            <a:r>
              <a:rPr lang="zh-TW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13:00</a:t>
            </a: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GMT+8</a:t>
            </a:r>
            <a:endParaRPr b="1"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b="1"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Kaggle/Eval.ai Challenge Deadline</a:t>
            </a:r>
            <a:br>
              <a:rPr b="1"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2022/1/17 23:59 GMT+8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b="1"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Poster Presentation</a:t>
            </a:r>
            <a:br>
              <a:rPr b="1"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2022/1/</a:t>
            </a: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18</a:t>
            </a: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1-5pm GMT+8</a:t>
            </a:r>
            <a:endParaRPr b="1"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b="1"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 Commit Deadline</a:t>
            </a:r>
            <a:br>
              <a:rPr b="1"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2022/1/</a:t>
            </a: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18</a:t>
            </a: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23:59 GMT+8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Challenges </a:t>
            </a: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- Things are not that easy!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356883"/>
            <a:ext cx="8520600" cy="3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Medical images are quite different from those in COCO or Visual Genome datasets. (e.g., RGB images)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202124"/>
                </a:solidFill>
                <a:latin typeface="Georgia"/>
                <a:ea typeface="Georgia"/>
                <a:cs typeface="Georgia"/>
                <a:sym typeface="Georgia"/>
              </a:rPr>
              <a:t>Some cases of skull fracture are very similar to the normal skull sutures (non-fractures) in the CT imaging.</a:t>
            </a:r>
            <a:endParaRPr sz="20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CT images can be viewed as sequential data: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you treat each frame as independent inputs, the performance may be limited.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50" y="4515225"/>
            <a:ext cx="2967500" cy="22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175" y="4428438"/>
            <a:ext cx="4619274" cy="24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13568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Training set (with label)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32</a:t>
            </a: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,665 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images in total, with </a:t>
            </a: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1,116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study series (patients)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Testing set (without label)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3,775 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images in total, with </a:t>
            </a: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130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study series (patients)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 sz="2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Download link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5625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 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-- File Structure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384224"/>
            <a:ext cx="8520600" cy="56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skull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train/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醫院_Study_Series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醫院_Study_Series_SliceID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.npy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test/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├── 醫院_Study_Series/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醫院_Study_Series_SliceID.npy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readme.txt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records_train_readme.txt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└── records_train.json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3953525" y="1715650"/>
            <a:ext cx="3047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training dataset</a:t>
            </a:r>
            <a:endParaRPr b="1" sz="16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3" name="Google Shape;223;p35"/>
          <p:cNvSpPr/>
          <p:nvPr/>
        </p:nvSpPr>
        <p:spPr>
          <a:xfrm>
            <a:off x="3953525" y="3034400"/>
            <a:ext cx="3047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testing dataset</a:t>
            </a:r>
            <a:endParaRPr b="1" sz="16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3953525" y="4691150"/>
            <a:ext cx="4518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dataset introduction</a:t>
            </a:r>
            <a:endParaRPr b="1" sz="16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annotation introduction</a:t>
            </a:r>
            <a:endParaRPr b="1" sz="16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training data annotation</a:t>
            </a:r>
            <a:endParaRPr b="1" sz="16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384225"/>
            <a:ext cx="10056300" cy="3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b="1" lang="zh-TW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Case-Level Accuracy</a:t>
            </a:r>
            <a:r>
              <a:rPr lang="zh-TW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identify if the </a:t>
            </a:r>
            <a:r>
              <a:rPr lang="zh-TW" sz="17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patient</a:t>
            </a:r>
            <a:r>
              <a:rPr lang="zh-TW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has skull fractures</a:t>
            </a:r>
            <a:endParaRPr sz="1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Georgia"/>
              <a:buChar char="●"/>
            </a:pPr>
            <a:r>
              <a:rPr b="1" lang="zh-TW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Centroid-Level F1 Score</a:t>
            </a:r>
            <a:r>
              <a:rPr lang="zh-TW" sz="1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zh-TW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detect where the skull fractures are in each CT slice</a:t>
            </a:r>
            <a:endParaRPr sz="13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31" name="Google Shape;231;p36"/>
          <p:cNvGraphicFramePr/>
          <p:nvPr/>
        </p:nvGraphicFramePr>
        <p:xfrm>
          <a:off x="454400" y="241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{A992A610-B72F-420C-AD99-5145313AF4B2}</a:tableStyleId>
              </a:tblPr>
              <a:tblGrid>
                <a:gridCol w="1068450"/>
                <a:gridCol w="1171150"/>
                <a:gridCol w="1909725"/>
                <a:gridCol w="2616250"/>
                <a:gridCol w="1469600"/>
              </a:tblGrid>
              <a:tr h="7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Patient ID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CT Slice ID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Skull Fracture Coordinates 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(if any)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Label Annotation</a:t>
                      </a:r>
                      <a:b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 the dataset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Case-Level</a:t>
                      </a:r>
                      <a:b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Ground Truth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45375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001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-1 </a:t>
                      </a: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(no fracture in this slice)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 (positive)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53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(12, 34), (56, 78)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</a:tr>
              <a:tr h="453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(23, 45)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</a:tr>
              <a:tr h="453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-1 </a:t>
                      </a:r>
                      <a:r>
                        <a:rPr lang="zh-TW" sz="15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(no fracture in this slice)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</a:tr>
              <a:tr h="4537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002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 (negative)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53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</a:tr>
            </a:tbl>
          </a:graphicData>
        </a:graphic>
      </p:graphicFrame>
      <p:sp>
        <p:nvSpPr>
          <p:cNvPr id="232" name="Google Shape;232;p36"/>
          <p:cNvSpPr txBox="1"/>
          <p:nvPr/>
        </p:nvSpPr>
        <p:spPr>
          <a:xfrm>
            <a:off x="454400" y="5998325"/>
            <a:ext cx="837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Your code should output </a:t>
            </a:r>
            <a:r>
              <a:rPr b="1" lang="zh-TW" u="sng">
                <a:latin typeface="Georgia"/>
                <a:ea typeface="Georgia"/>
                <a:cs typeface="Georgia"/>
                <a:sym typeface="Georgia"/>
              </a:rPr>
              <a:t>predicted label</a:t>
            </a: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 (-1, 0, 1) and </a:t>
            </a:r>
            <a:r>
              <a:rPr b="1" lang="zh-TW" u="sng">
                <a:latin typeface="Georgia"/>
                <a:ea typeface="Georgia"/>
                <a:cs typeface="Georgia"/>
                <a:sym typeface="Georgia"/>
              </a:rPr>
              <a:t>coordinates</a:t>
            </a: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for each CT slice</a:t>
            </a: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, and we have provided the code that can calculate the case-level accuracy and F1 score based on your output</a:t>
            </a: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.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 - Centroid-Level F1-Score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308025"/>
            <a:ext cx="8301300" cy="20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Evaluate the predicted skull fracture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points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(coordinates)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provide the code for F1 score evaluation in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for_students_eval.py</a:t>
            </a: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Usage: python3 for_students_eval.py --pred_file {pred.csv} --gt_file {gt.csv}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○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{pred.csv} / {gt.csv} should follow the </a:t>
            </a:r>
            <a:r>
              <a:rPr lang="zh-TW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sample output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format (csv) in the following pages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Georgia"/>
              <a:buChar char="○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validation, you can generate the gt.csv on your own by the provided training annotation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39" name="Google Shape;239;p37"/>
          <p:cNvGraphicFramePr/>
          <p:nvPr/>
        </p:nvGraphicFramePr>
        <p:xfrm>
          <a:off x="311688" y="342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{A992A610-B72F-420C-AD99-5145313AF4B2}</a:tableStyleId>
              </a:tblPr>
              <a:tblGrid>
                <a:gridCol w="1913525"/>
                <a:gridCol w="3403950"/>
              </a:tblGrid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True Positive, TP</a:t>
                      </a:r>
                      <a:br>
                        <a:rPr b="1" lang="zh-TW"/>
                      </a:br>
                      <a:r>
                        <a:rPr b="1" lang="zh-TW"/>
                        <a:t>（正確偵測）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Given a GT positive point, a TP exists when there are one or more predicted points inside the circle (radius=32) centered at the GT point.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False Negative, FN</a:t>
                      </a:r>
                      <a:br>
                        <a:rPr b="1" lang="zh-TW"/>
                      </a:br>
                      <a:r>
                        <a:rPr b="1" lang="zh-TW"/>
                        <a:t>（遺漏偵測）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Given a GT positive point, a FN exists when there is no predicted point inside the circle (radius=32) centered at the GT point.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12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False Positive, FP</a:t>
                      </a:r>
                      <a:br>
                        <a:rPr b="1" lang="zh-TW"/>
                      </a:br>
                      <a:r>
                        <a:rPr b="1" lang="zh-TW"/>
                        <a:t>（錯誤偵測）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For those predicted points that are not inside any circles centered at GT positive points, we perform </a:t>
                      </a:r>
                      <a:r>
                        <a:rPr b="1"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DBSCAN clustering</a:t>
                      </a: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and get the cluster centers.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Each cluster center counts for one FP.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5725050" y="4262000"/>
            <a:ext cx="3729300" cy="13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Precision (P) = TP / (TP+FP)</a:t>
            </a:r>
            <a:endParaRPr b="1"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Recall</a:t>
            </a:r>
            <a:r>
              <a:rPr b="1" lang="zh-TW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(R) </a:t>
            </a:r>
            <a:r>
              <a:rPr b="1" lang="zh-TW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= TP / (TP+FN)</a:t>
            </a:r>
            <a:endParaRPr b="1"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zh-TW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F1 Score = 2PR / (P+R)</a:t>
            </a:r>
            <a:endParaRPr b="1" sz="15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 - Centroid-Level Hit Rate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13" y="1356872"/>
            <a:ext cx="7931377" cy="522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Sample Output (csv)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3743475" y="1327088"/>
            <a:ext cx="27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73FF"/>
                </a:solidFill>
              </a:rPr>
              <a:t>coords: x1 y1 x2 y2 …</a:t>
            </a:r>
            <a:endParaRPr b="1">
              <a:solidFill>
                <a:srgbClr val="0073FF"/>
              </a:solidFill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563575" y="1327100"/>
            <a:ext cx="10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73FF"/>
                </a:solidFill>
              </a:rPr>
              <a:t>slice id</a:t>
            </a:r>
            <a:endParaRPr b="1">
              <a:solidFill>
                <a:srgbClr val="0073FF"/>
              </a:solidFill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2516075" y="1327100"/>
            <a:ext cx="1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73FF"/>
                </a:solidFill>
              </a:rPr>
              <a:t>slice label</a:t>
            </a:r>
            <a:endParaRPr b="1">
              <a:solidFill>
                <a:srgbClr val="0073FF"/>
              </a:solidFill>
            </a:endParaRPr>
          </a:p>
        </p:txBody>
      </p:sp>
      <p:pic>
        <p:nvPicPr>
          <p:cNvPr id="255" name="Google Shape;255;p39"/>
          <p:cNvPicPr preferRelativeResize="0"/>
          <p:nvPr/>
        </p:nvPicPr>
        <p:blipFill rotWithShape="1">
          <a:blip r:embed="rId3">
            <a:alphaModFix/>
          </a:blip>
          <a:srcRect b="44342" l="0" r="0" t="0"/>
          <a:stretch/>
        </p:blipFill>
        <p:spPr>
          <a:xfrm>
            <a:off x="430875" y="1727301"/>
            <a:ext cx="4141124" cy="44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3">
            <a:alphaModFix/>
          </a:blip>
          <a:srcRect b="0" l="0" r="0" t="56016"/>
          <a:stretch/>
        </p:blipFill>
        <p:spPr>
          <a:xfrm>
            <a:off x="4572000" y="2345001"/>
            <a:ext cx="4331426" cy="36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7506925" y="4763725"/>
            <a:ext cx="1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/>
          <p:nvPr/>
        </p:nvSpPr>
        <p:spPr>
          <a:xfrm>
            <a:off x="442450" y="1696075"/>
            <a:ext cx="4129500" cy="442500"/>
          </a:xfrm>
          <a:prstGeom prst="rect">
            <a:avLst/>
          </a:prstGeom>
          <a:noFill/>
          <a:ln cap="flat" cmpd="sng" w="19050">
            <a:solidFill>
              <a:srgbClr val="007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Grading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11700" y="1435033"/>
            <a:ext cx="8520600" cy="50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 35%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(Bonus up to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1" marL="685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 / Eval.ai 10%</a:t>
            </a:r>
            <a:b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Eval.ai for references, final accuracy </a:t>
            </a:r>
            <a:b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evaluated by TAs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Baseline 5%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(case-level 2.5% / F1 score 2.5%)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Relative ranking in the class 5%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(case-level 2.5% / F1 score 2.5%)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1" marL="6858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Approach &amp; Presentation 25%</a:t>
            </a:r>
            <a:endParaRPr b="1"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Novelty and technical contribution 10%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Completeness of experiments 10%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(e.g., comparisons to baseline and recent models, ablation studies, visualization, etc.)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Presentation (Oral + Poster) 5% +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bonus up to 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(top 3 teams voted by class)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65" name="Google Shape;265;p40"/>
          <p:cNvGraphicFramePr/>
          <p:nvPr/>
        </p:nvGraphicFramePr>
        <p:xfrm>
          <a:off x="6035425" y="12407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{A992A610-B72F-420C-AD99-5145313AF4B2}</a:tableStyleId>
              </a:tblPr>
              <a:tblGrid>
                <a:gridCol w="618675"/>
                <a:gridCol w="653275"/>
                <a:gridCol w="902700"/>
              </a:tblGrid>
              <a:tr h="65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Score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Points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Topic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2.5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2.0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1.5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1.0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0.5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6" name="Google Shape;266;p40"/>
          <p:cNvSpPr txBox="1"/>
          <p:nvPr/>
        </p:nvSpPr>
        <p:spPr>
          <a:xfrm>
            <a:off x="5993925" y="2058133"/>
            <a:ext cx="703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highest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67" name="Google Shape;267;p40"/>
          <p:cNvCxnSpPr/>
          <p:nvPr/>
        </p:nvCxnSpPr>
        <p:spPr>
          <a:xfrm>
            <a:off x="6318884" y="2492767"/>
            <a:ext cx="11100" cy="107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40"/>
          <p:cNvSpPr txBox="1"/>
          <p:nvPr/>
        </p:nvSpPr>
        <p:spPr>
          <a:xfrm>
            <a:off x="5994025" y="3643433"/>
            <a:ext cx="703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lowest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6496311" y="4335125"/>
            <a:ext cx="2479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(number of teams)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5224350" y="866125"/>
            <a:ext cx="3796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Relative ranking</a:t>
            </a:r>
            <a:r>
              <a:rPr lang="zh-TW">
                <a:latin typeface="Georgia"/>
                <a:ea typeface="Georgia"/>
                <a:cs typeface="Georgia"/>
                <a:sym typeface="Georgia"/>
              </a:rPr>
              <a:t> (case-level / F1 score)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Challenge Awards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11700" y="1536625"/>
            <a:ext cx="8699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Top three teams for overall performance</a:t>
            </a:r>
            <a:r>
              <a:rPr lang="zh-TW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(accuracy, presentation, novelty…)</a:t>
            </a:r>
            <a:endParaRPr sz="1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1st: NTD $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10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2nd: NTD $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3rd: NTD $3k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Extra two winners for model performance</a:t>
            </a:r>
            <a:r>
              <a:rPr lang="zh-TW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(case level 50% / F1 score 50%)</a:t>
            </a:r>
            <a:endParaRPr sz="1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1st: NTD $ </a:t>
            </a: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TBD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2nd: NTD $ </a:t>
            </a: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TBD</a:t>
            </a:r>
            <a:endParaRPr sz="2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EvalAI &amp; Github links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EvalAI Competition Link: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LINK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 Link: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LINK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team leader should create a team on EvalAI </a:t>
            </a: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 the same team name as in the GitHub Classroom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is </a:t>
            </a:r>
            <a:r>
              <a:rPr b="1"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strictly prohibited 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members in the same team to create multiple teams on EvalAI.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4" name="Google Shape;284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528577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8650" y="1797185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AutoNum type="arabicPeriod"/>
            </a:pPr>
            <a:r>
              <a:rPr lang="zh-TW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About the final project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AutoNum type="arabicPeriod"/>
            </a:pPr>
            <a:r>
              <a:rPr lang="zh-TW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eorgia"/>
              <a:buAutoNum type="alphaLcPeriod"/>
            </a:pPr>
            <a:r>
              <a:rPr b="1" lang="zh-TW" sz="2000">
                <a:solidFill>
                  <a:schemeClr val="dk1"/>
                </a:solidFill>
                <a:highlight>
                  <a:srgbClr val="FCE5CD"/>
                </a:highlight>
                <a:latin typeface="Georgia"/>
                <a:ea typeface="Georgia"/>
                <a:cs typeface="Georgia"/>
                <a:sym typeface="Georgia"/>
              </a:rPr>
              <a:t>Challenge 1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Medical images - skull fracture detection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AutoNum type="alphaLcPeriod"/>
            </a:pPr>
            <a:r>
              <a:rPr b="1" lang="zh-TW" sz="2000">
                <a:solidFill>
                  <a:schemeClr val="dk1"/>
                </a:solidFill>
                <a:highlight>
                  <a:srgbClr val="D9EAD3"/>
                </a:highlight>
                <a:latin typeface="Georgia"/>
                <a:ea typeface="Georgia"/>
                <a:cs typeface="Georgia"/>
                <a:sym typeface="Georgia"/>
              </a:rPr>
              <a:t>Challenge 2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Medical images - nodule detection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AutoNum type="alphaLcPeriod"/>
            </a:pPr>
            <a:r>
              <a:rPr b="1" lang="zh-TW" sz="2000">
                <a:solidFill>
                  <a:schemeClr val="dk1"/>
                </a:solidFill>
                <a:highlight>
                  <a:srgbClr val="C9DAF8"/>
                </a:highlight>
                <a:latin typeface="Georgia"/>
                <a:ea typeface="Georgia"/>
                <a:cs typeface="Georgia"/>
                <a:sym typeface="Georgia"/>
              </a:rPr>
              <a:t>Challenge 3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Fine-grained long-tailed food classification</a:t>
            </a:r>
            <a:endParaRPr b="1" sz="2000">
              <a:solidFill>
                <a:schemeClr val="dk1"/>
              </a:solidFill>
              <a:highlight>
                <a:srgbClr val="FCE5C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(Super Important) Rules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Georgia"/>
              <a:buChar char="●"/>
            </a:pPr>
            <a:r>
              <a:rPr b="1"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Do not disclose the dataset! Dataset 請勿外流！</a:t>
            </a:r>
            <a:endParaRPr b="1" sz="20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 are </a:t>
            </a:r>
            <a:r>
              <a:rPr b="1" lang="zh-TW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allowed to use any pretrained models or data related to 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computer tomography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but other types of pretrained models or datasets (e.g., MRI, ImageNet, etc.) are OK.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Your models and scores need to be </a:t>
            </a:r>
            <a:r>
              <a:rPr lang="zh-TW" sz="20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Any violation would result in </a:t>
            </a:r>
            <a:r>
              <a:rPr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score for your final project!!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 amt="50000"/>
          </a:blip>
          <a:srcRect b="0" l="0" r="22136" t="0"/>
          <a:stretch/>
        </p:blipFill>
        <p:spPr>
          <a:xfrm>
            <a:off x="2727925" y="0"/>
            <a:ext cx="641607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/>
          <p:nvPr/>
        </p:nvSpPr>
        <p:spPr>
          <a:xfrm flipH="1" rot="10800000">
            <a:off x="2727925" y="900"/>
            <a:ext cx="3800400" cy="6857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 txBox="1"/>
          <p:nvPr>
            <p:ph type="ctrTitle"/>
          </p:nvPr>
        </p:nvSpPr>
        <p:spPr>
          <a:xfrm>
            <a:off x="240175" y="717971"/>
            <a:ext cx="4725300" cy="21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Georgia"/>
                <a:ea typeface="Georgia"/>
                <a:cs typeface="Georgia"/>
                <a:sym typeface="Georgia"/>
              </a:rPr>
              <a:t>Challenge II </a:t>
            </a:r>
            <a:endParaRPr b="1" sz="4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Georgia"/>
                <a:ea typeface="Georgia"/>
                <a:cs typeface="Georgia"/>
                <a:sym typeface="Georgia"/>
              </a:rPr>
              <a:t>Nodule detection</a:t>
            </a:r>
            <a:endParaRPr b="1" sz="4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462200" y="3311700"/>
            <a:ext cx="2995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Sponsered by Inventec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75" y="3912848"/>
            <a:ext cx="3439850" cy="19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Outline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Grading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Challenge Awards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Rules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311688" y="1230233"/>
            <a:ext cx="8520600" cy="50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D0E0E3"/>
                </a:highlight>
                <a:latin typeface="Georgia"/>
                <a:ea typeface="Georgia"/>
                <a:cs typeface="Georgia"/>
                <a:sym typeface="Georgia"/>
              </a:rPr>
              <a:t>Dataset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Computer tomography (電腦斷層影像) of different patients </a:t>
            </a:r>
            <a:b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 pulmonary nodules (肺結節)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C9DAF8"/>
                </a:highlight>
                <a:latin typeface="Georgia"/>
                <a:ea typeface="Georgia"/>
                <a:cs typeface="Georgia"/>
                <a:sym typeface="Georgia"/>
              </a:rPr>
              <a:t>Goal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a neural network to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Identify locations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 the possible nodules that is larger than 3 mms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by utilizing data annotated by several experienced radiologists.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D9D2E9"/>
                </a:highlight>
                <a:latin typeface="Georgia"/>
                <a:ea typeface="Georgia"/>
                <a:cs typeface="Georgia"/>
                <a:sym typeface="Georgia"/>
              </a:rPr>
              <a:t>Task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zh-TW" sz="22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object detection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2200">
              <a:solidFill>
                <a:srgbClr val="0073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675" y="5280825"/>
            <a:ext cx="4701676" cy="15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280825"/>
            <a:ext cx="4701676" cy="1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975" y="4158054"/>
            <a:ext cx="2644525" cy="269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Challenges </a:t>
            </a: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- Things are not that easy!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0" name="Google Shape;320;p47"/>
          <p:cNvSpPr txBox="1"/>
          <p:nvPr>
            <p:ph idx="1" type="body"/>
          </p:nvPr>
        </p:nvSpPr>
        <p:spPr>
          <a:xfrm>
            <a:off x="311700" y="1290233"/>
            <a:ext cx="8520600" cy="3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Medical images are quite different from those in COCO or Visual Genome datasets. (e.g., RGB images)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given data may be in the </a:t>
            </a: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3D voxel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format. Therefore, Use the</a:t>
            </a:r>
            <a:r>
              <a:rPr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3D lung nodule feature 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might make the interpretation of nodule easier.</a:t>
            </a:r>
            <a:r>
              <a:rPr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similarity in the morphological appearance 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 some false positive candidates to that of true pulmonary nodules further increases the difficulty in detection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002" y="4649125"/>
            <a:ext cx="3822825" cy="21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p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CT images of different patients with pulmonary nodules 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Training set (with label)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267 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patients, with </a:t>
            </a: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70</a:t>
            </a: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,315 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images in total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Testing set (without label)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89 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patients, with </a:t>
            </a: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22,870 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images in total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Download link: please refer to get_dataset.sh in Github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dataset is large, so you may preprocess the data.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 - File Structure</a:t>
            </a:r>
            <a:endParaRPr/>
          </a:p>
        </p:txBody>
      </p:sp>
      <p:sp>
        <p:nvSpPr>
          <p:cNvPr id="333" name="Google Shape;333;p49"/>
          <p:cNvSpPr txBox="1"/>
          <p:nvPr>
            <p:ph idx="1" type="body"/>
          </p:nvPr>
        </p:nvSpPr>
        <p:spPr>
          <a:xfrm>
            <a:off x="311700" y="1257200"/>
            <a:ext cx="8520600" cy="54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train/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</a:t>
            </a:r>
            <a:r>
              <a:rPr b="1" lang="zh-TW" sz="130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1.3.6.1.4.1.14519.5.2.1.6279.6001.100684836163890911914061745866.raw</a:t>
            </a:r>
            <a:endParaRPr b="1" sz="13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</a:t>
            </a:r>
            <a:r>
              <a:rPr b="1" lang="zh-TW" sz="130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1.3.6.1.4.1.14519.5.2.1.6279.6001.100684836163890911914061745866.mhd</a:t>
            </a:r>
            <a:endParaRPr b="1" sz="13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test/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</a:t>
            </a:r>
            <a:r>
              <a:rPr b="1" lang="zh-TW" sz="13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1.3.6.1.4.1.14519.5.2.1.6279.6001.105756658031515062000744821260.raw </a:t>
            </a:r>
            <a:endParaRPr b="1" sz="13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</a:t>
            </a:r>
            <a:r>
              <a:rPr b="1" lang="zh-TW" sz="13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1.3.6.1.4.1.14519.5.2.1.6279.6001.105756658031515062000744821260.mhd</a:t>
            </a:r>
            <a:endParaRPr b="1" sz="13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</a:t>
            </a:r>
            <a:r>
              <a:rPr b="1" lang="zh-TW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annotations.csv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sampleSubmission.csv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└── </a:t>
            </a:r>
            <a:r>
              <a:rPr b="1" lang="zh-TW" sz="16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sample_seriesuids.csv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34" name="Google Shape;334;p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5" name="Google Shape;335;p49"/>
          <p:cNvSpPr txBox="1"/>
          <p:nvPr/>
        </p:nvSpPr>
        <p:spPr>
          <a:xfrm>
            <a:off x="958000" y="4907275"/>
            <a:ext cx="3520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Training 3D voxels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.mhd contains the header of voxels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.raw contains the voxels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p49"/>
          <p:cNvSpPr txBox="1"/>
          <p:nvPr/>
        </p:nvSpPr>
        <p:spPr>
          <a:xfrm>
            <a:off x="4905175" y="4907275"/>
            <a:ext cx="336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Testing </a:t>
            </a:r>
            <a: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3D voxels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.mhd contains the header of voxels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.raw contains the voxels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958000" y="4907275"/>
            <a:ext cx="3369000" cy="10059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49"/>
          <p:cNvSpPr/>
          <p:nvPr/>
        </p:nvSpPr>
        <p:spPr>
          <a:xfrm>
            <a:off x="4892425" y="4907275"/>
            <a:ext cx="3369000" cy="100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9" name="Google Shape;339;p49"/>
          <p:cNvCxnSpPr/>
          <p:nvPr/>
        </p:nvCxnSpPr>
        <p:spPr>
          <a:xfrm flipH="1">
            <a:off x="3733850" y="2453650"/>
            <a:ext cx="518100" cy="2392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9"/>
          <p:cNvCxnSpPr/>
          <p:nvPr/>
        </p:nvCxnSpPr>
        <p:spPr>
          <a:xfrm>
            <a:off x="5425450" y="3535675"/>
            <a:ext cx="396300" cy="131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/>
          <p:nvPr/>
        </p:nvSpPr>
        <p:spPr>
          <a:xfrm>
            <a:off x="488400" y="4770250"/>
            <a:ext cx="8091600" cy="181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 - File Structure</a:t>
            </a:r>
            <a:endParaRPr/>
          </a:p>
        </p:txBody>
      </p:sp>
      <p:sp>
        <p:nvSpPr>
          <p:cNvPr id="347" name="Google Shape;347;p50"/>
          <p:cNvSpPr txBox="1"/>
          <p:nvPr>
            <p:ph idx="1" type="body"/>
          </p:nvPr>
        </p:nvSpPr>
        <p:spPr>
          <a:xfrm>
            <a:off x="311700" y="1257200"/>
            <a:ext cx="8520600" cy="54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train/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</a:t>
            </a:r>
            <a:r>
              <a:rPr b="1" lang="zh-TW" sz="130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1.3.6.1.4.1.14519.5.2.1.6279.6001.100684836163890911914061745866.raw</a:t>
            </a:r>
            <a:endParaRPr b="1" sz="13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</a:t>
            </a:r>
            <a:r>
              <a:rPr b="1" lang="zh-TW" sz="130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1.3.6.1.4.1.14519.5.2.1.6279.6001.100684836163890911914061745866.mhd</a:t>
            </a:r>
            <a:endParaRPr b="1" sz="13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test/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</a:t>
            </a:r>
            <a:r>
              <a:rPr b="1" lang="zh-TW" sz="13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1.3.6.1.4.1.14519.5.2.1.6279.6001.105756658031515062000744821260.raw </a:t>
            </a:r>
            <a:endParaRPr b="1" sz="13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</a:t>
            </a:r>
            <a:r>
              <a:rPr b="1" lang="zh-TW" sz="13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1.3.6.1.4.1.14519.5.2.1.6279.6001.105756658031515062000744821260.mhd</a:t>
            </a:r>
            <a:endParaRPr b="1" sz="13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</a:t>
            </a:r>
            <a:r>
              <a:rPr b="1" lang="zh-TW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annotations.csv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sampleSubmission.csv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└── </a:t>
            </a:r>
            <a:r>
              <a:rPr b="1" lang="zh-TW" sz="16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sample_seriesuids.csv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48" name="Google Shape;348;p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9" name="Google Shape;349;p50"/>
          <p:cNvSpPr txBox="1"/>
          <p:nvPr/>
        </p:nvSpPr>
        <p:spPr>
          <a:xfrm>
            <a:off x="488400" y="4694050"/>
            <a:ext cx="775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nnotations </a:t>
            </a:r>
            <a:r>
              <a:rPr b="1"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 training set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125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Each line holds the SeriesInstanceUID of the scan, the x, y,  z position of each finding in world coordinates, and the corresponding diameter in mm.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0" name="Google Shape;350;p50"/>
          <p:cNvPicPr preferRelativeResize="0"/>
          <p:nvPr/>
        </p:nvPicPr>
        <p:blipFill rotWithShape="1">
          <a:blip r:embed="rId3">
            <a:alphaModFix/>
          </a:blip>
          <a:srcRect b="48762" l="0" r="0" t="0"/>
          <a:stretch/>
        </p:blipFill>
        <p:spPr>
          <a:xfrm>
            <a:off x="549600" y="5577900"/>
            <a:ext cx="7922850" cy="86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50"/>
          <p:cNvCxnSpPr/>
          <p:nvPr/>
        </p:nvCxnSpPr>
        <p:spPr>
          <a:xfrm>
            <a:off x="1661150" y="4053850"/>
            <a:ext cx="228600" cy="64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0"/>
          <p:cNvSpPr txBox="1"/>
          <p:nvPr/>
        </p:nvSpPr>
        <p:spPr>
          <a:xfrm>
            <a:off x="4815725" y="3703300"/>
            <a:ext cx="335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Georgia"/>
                <a:ea typeface="Georgia"/>
                <a:cs typeface="Georgia"/>
                <a:sym typeface="Georgia"/>
              </a:rPr>
              <a:t>Seriesuids of training set</a:t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This csv file is for the evaluation on training set.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p50"/>
          <p:cNvSpPr/>
          <p:nvPr/>
        </p:nvSpPr>
        <p:spPr>
          <a:xfrm>
            <a:off x="4815725" y="3703300"/>
            <a:ext cx="3352800" cy="923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54" name="Google Shape;354;p50"/>
          <p:cNvCxnSpPr>
            <a:endCxn id="353" idx="1"/>
          </p:cNvCxnSpPr>
          <p:nvPr/>
        </p:nvCxnSpPr>
        <p:spPr>
          <a:xfrm flipH="1" rot="10800000">
            <a:off x="3703325" y="4165000"/>
            <a:ext cx="1112400" cy="3612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51"/>
          <p:cNvSpPr txBox="1"/>
          <p:nvPr>
            <p:ph idx="1" type="body"/>
          </p:nvPr>
        </p:nvSpPr>
        <p:spPr>
          <a:xfrm>
            <a:off x="311700" y="1356875"/>
            <a:ext cx="8520600" cy="50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detected candidate is considered to be a </a:t>
            </a: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true positive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if the candidate is located </a:t>
            </a: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within a distance R of the nodule center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where R is set to the diameter of the nodule divided by 2.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C9DAF8"/>
                </a:highlight>
                <a:latin typeface="Georgia"/>
                <a:ea typeface="Georgia"/>
                <a:cs typeface="Georgia"/>
                <a:sym typeface="Georgia"/>
              </a:rPr>
              <a:t>Metrics: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free receiver operating characteristic (FROC) analysis.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final score is defined as the average sensitivity at 7 predefined false positive rates: </a:t>
            </a: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1/8, 1/4, 1/2, 1, 2, 4, and 8 FPs per scan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provide evaluation code to compute the final score.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Usage: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python3 evaluation.py {annotations.csv} {submission.csv} {seriesuids.csv}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 - </a:t>
            </a:r>
            <a:r>
              <a:rPr lang="zh-TW" sz="2600">
                <a:latin typeface="Georgia"/>
                <a:ea typeface="Georgia"/>
                <a:cs typeface="Georgia"/>
                <a:sym typeface="Georgia"/>
              </a:rPr>
              <a:t>Sam</a:t>
            </a:r>
            <a:r>
              <a:rPr lang="zh-TW" sz="2600">
                <a:latin typeface="Georgia"/>
                <a:ea typeface="Georgia"/>
                <a:cs typeface="Georgia"/>
                <a:sym typeface="Georgia"/>
              </a:rPr>
              <a:t>ple Submission</a:t>
            </a:r>
            <a:endParaRPr sz="2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provide sampleSubmission.csv as an example of a submission file in the correct format.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Each line holds the SeriesInstanceUID of the scan, the x, y, z position of each finding in world coordinates, and the corresponding probability.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8" name="Google Shape;3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3" y="4043950"/>
            <a:ext cx="81819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628650" y="477044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About Final Project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628650" y="1825633"/>
            <a:ext cx="349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Kaggle / EvalAI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Poster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Presentation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Code / Report*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119750" y="1825633"/>
            <a:ext cx="4571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Grading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Intra/Inter-Team Evaluation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Rules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zh-TW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 Awards 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(please refer to the “Award” part in each challenge)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Grading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4" name="Google Shape;374;p53"/>
          <p:cNvSpPr txBox="1"/>
          <p:nvPr>
            <p:ph idx="1" type="body"/>
          </p:nvPr>
        </p:nvSpPr>
        <p:spPr>
          <a:xfrm>
            <a:off x="311700" y="1435033"/>
            <a:ext cx="8520600" cy="50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 35%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(Bonus up to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1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 / Eval.ai 10%</a:t>
            </a:r>
            <a:b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Eval.ai for references, final accuracy </a:t>
            </a:r>
            <a:b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evaluated by TAs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Simple baseline 4% (Public 2% / Private 2%)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Strong baseline 1% (Public 0.5% / Private 0.5%)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Relative ranking in the class 5%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(Public 2.5% / Private 2.5%)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1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Approach &amp; Presentation 25%</a:t>
            </a:r>
            <a:endParaRPr b="1"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Novelty and technical contribution 10%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Completeness of experiments 10%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(e.g., comparisons to baseline and recent models, ablation studies, visualization, etc.)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Presentation (Oral + Poster) 5% +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bonus up to 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(top 3 teams voted by class)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75" name="Google Shape;375;p53"/>
          <p:cNvGraphicFramePr/>
          <p:nvPr/>
        </p:nvGraphicFramePr>
        <p:xfrm>
          <a:off x="5957150" y="12767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{A992A610-B72F-420C-AD99-5145313AF4B2}</a:tableStyleId>
              </a:tblPr>
              <a:tblGrid>
                <a:gridCol w="618675"/>
                <a:gridCol w="653275"/>
                <a:gridCol w="925525"/>
              </a:tblGrid>
              <a:tr h="65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Score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Points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Topic</a:t>
                      </a:r>
                      <a:endParaRPr sz="13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3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2.5%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2.0%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1.5%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1.0%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0.5%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6" name="Google Shape;376;p53"/>
          <p:cNvSpPr txBox="1"/>
          <p:nvPr/>
        </p:nvSpPr>
        <p:spPr>
          <a:xfrm>
            <a:off x="5910725" y="2190133"/>
            <a:ext cx="703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highest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77" name="Google Shape;377;p53"/>
          <p:cNvCxnSpPr/>
          <p:nvPr/>
        </p:nvCxnSpPr>
        <p:spPr>
          <a:xfrm>
            <a:off x="6235684" y="2624767"/>
            <a:ext cx="11100" cy="107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53"/>
          <p:cNvSpPr txBox="1"/>
          <p:nvPr/>
        </p:nvSpPr>
        <p:spPr>
          <a:xfrm>
            <a:off x="5910825" y="3775433"/>
            <a:ext cx="703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lowest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6353111" y="4371125"/>
            <a:ext cx="2479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(number of teams)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5638650" y="902117"/>
            <a:ext cx="2954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Relative ranking (Public / Private)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Challenge Awards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7" name="Google Shape;387;p5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Top three teams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1st: NTD $10k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2nd: NTD $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3rd: NTD $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(Optional) Special challenge/award </a:t>
            </a:r>
            <a:r>
              <a:rPr lang="zh-TW" sz="20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[TBD]</a:t>
            </a: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00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EvalAI </a:t>
            </a:r>
            <a:r>
              <a:rPr lang="zh-TW">
                <a:latin typeface="Georgia"/>
                <a:ea typeface="Georgia"/>
                <a:cs typeface="Georgia"/>
                <a:sym typeface="Georgia"/>
              </a:rPr>
              <a:t>&amp; Github links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EvalAI Competition Link: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LINK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 Link: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LINK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team leader should create a team on EvalAI </a:t>
            </a: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 the same team name as in the GitHub Classroom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is </a:t>
            </a:r>
            <a:r>
              <a:rPr b="1"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strictly prohibited 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members in the same team to create multiple teams on EvalAI.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(Super Important) Rules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Google Shape;400;p5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 are </a:t>
            </a:r>
            <a:r>
              <a:rPr b="1" lang="zh-TW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allowed to use any pretrained models or data related to 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computer tomography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but other types of pretrained models or datasets (e.g., MRI, ImageNet, etc.) are OK.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Your models and scores need to be </a:t>
            </a:r>
            <a:r>
              <a:rPr lang="zh-TW" sz="20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Any violation would result in </a:t>
            </a:r>
            <a:r>
              <a:rPr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score for your final project!!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7"/>
          <p:cNvPicPr preferRelativeResize="0"/>
          <p:nvPr/>
        </p:nvPicPr>
        <p:blipFill rotWithShape="1">
          <a:blip r:embed="rId3">
            <a:alphaModFix amt="30000"/>
          </a:blip>
          <a:srcRect b="0" l="63483" r="0" t="0"/>
          <a:stretch/>
        </p:blipFill>
        <p:spPr>
          <a:xfrm>
            <a:off x="-198400" y="-482050"/>
            <a:ext cx="4998648" cy="76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7"/>
          <p:cNvSpPr/>
          <p:nvPr/>
        </p:nvSpPr>
        <p:spPr>
          <a:xfrm flipH="1">
            <a:off x="999850" y="450"/>
            <a:ext cx="3800400" cy="6857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7"/>
          <p:cNvSpPr txBox="1"/>
          <p:nvPr>
            <p:ph type="ctrTitle"/>
          </p:nvPr>
        </p:nvSpPr>
        <p:spPr>
          <a:xfrm>
            <a:off x="4173700" y="1296850"/>
            <a:ext cx="4453500" cy="29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>
                <a:latin typeface="Georgia"/>
                <a:ea typeface="Georgia"/>
                <a:cs typeface="Georgia"/>
                <a:sym typeface="Georgia"/>
              </a:rPr>
              <a:t>Challenge III </a:t>
            </a:r>
            <a:endParaRPr b="1" sz="3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="1" lang="zh-TW" sz="2600">
                <a:latin typeface="Georgia"/>
                <a:ea typeface="Georgia"/>
                <a:cs typeface="Georgia"/>
                <a:sym typeface="Georgia"/>
              </a:rPr>
              <a:t>ine-grained long-tailed </a:t>
            </a:r>
            <a:endParaRPr b="1" sz="2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600">
                <a:latin typeface="Georgia"/>
                <a:ea typeface="Georgia"/>
                <a:cs typeface="Georgia"/>
                <a:sym typeface="Georgia"/>
              </a:rPr>
              <a:t>food image classification</a:t>
            </a:r>
            <a:endParaRPr b="1" sz="3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8" name="Google Shape;408;p57"/>
          <p:cNvSpPr txBox="1"/>
          <p:nvPr>
            <p:ph idx="1" type="subTitle"/>
          </p:nvPr>
        </p:nvSpPr>
        <p:spPr>
          <a:xfrm>
            <a:off x="3252175" y="5851025"/>
            <a:ext cx="2713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ICCV’21 Workshop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926" y="5134525"/>
            <a:ext cx="1040300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2773" y="5089025"/>
            <a:ext cx="32766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Outline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Grading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Kaggle / Github links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Challenge Award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Rules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2" name="Google Shape;422;p59"/>
          <p:cNvSpPr txBox="1"/>
          <p:nvPr>
            <p:ph idx="1" type="body"/>
          </p:nvPr>
        </p:nvSpPr>
        <p:spPr>
          <a:xfrm>
            <a:off x="311700" y="1530233"/>
            <a:ext cx="8520600" cy="50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D0E0E3"/>
                </a:highlight>
                <a:latin typeface="Georgia"/>
                <a:ea typeface="Georgia"/>
                <a:cs typeface="Georgia"/>
                <a:sym typeface="Georgia"/>
              </a:rPr>
              <a:t>Dataset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Large Scale Visual Food Recognition dataset (LSVFR)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C9DAF8"/>
                </a:highlight>
                <a:latin typeface="Georgia"/>
                <a:ea typeface="Georgia"/>
                <a:cs typeface="Georgia"/>
                <a:sym typeface="Georgia"/>
              </a:rPr>
              <a:t>Goal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a neural network to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classify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given food images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2000">
                <a:solidFill>
                  <a:schemeClr val="dk1"/>
                </a:solidFill>
                <a:highlight>
                  <a:srgbClr val="D9D2E9"/>
                </a:highlight>
                <a:latin typeface="Georgia"/>
                <a:ea typeface="Georgia"/>
                <a:cs typeface="Georgia"/>
                <a:sym typeface="Georgia"/>
              </a:rPr>
              <a:t>Task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zh-TW" sz="22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Classification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2200">
              <a:solidFill>
                <a:srgbClr val="0073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3" name="Google Shape;4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088" y="4159675"/>
            <a:ext cx="4727826" cy="24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Challenges </a:t>
            </a: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- Things are not that easy!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9" name="Google Shape;429;p60"/>
          <p:cNvSpPr txBox="1"/>
          <p:nvPr>
            <p:ph idx="1" type="body"/>
          </p:nvPr>
        </p:nvSpPr>
        <p:spPr>
          <a:xfrm>
            <a:off x="311700" y="1638233"/>
            <a:ext cx="8520600" cy="3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Fine-Grained Image Classification!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202124"/>
                </a:solidFill>
                <a:latin typeface="Georgia"/>
                <a:ea typeface="Georgia"/>
                <a:cs typeface="Georgia"/>
                <a:sym typeface="Georgia"/>
              </a:rPr>
              <a:t>Imbalanced data distribution is a common problem in the food analysis (or many real-world applications).</a:t>
            </a:r>
            <a:endParaRPr sz="20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Large-scale dataset might contains 100,000+ images with 200+ different categories!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4825"/>
            <a:ext cx="9144000" cy="183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6" name="Google Shape;436;p61"/>
          <p:cNvSpPr txBox="1"/>
          <p:nvPr>
            <p:ph idx="1" type="body"/>
          </p:nvPr>
        </p:nvSpPr>
        <p:spPr>
          <a:xfrm>
            <a:off x="311700" y="9758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Training set (with label)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140,708 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images in total, with </a:t>
            </a: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1,000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categories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As shown in Table 1, the categories are divided into three groups (frequent, common, and rare categories) based on the amount of data of each category.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# of frequent/common/rare categories: 290 / 561 / 149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Val / Testing  set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31,263 / 38,425 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images in total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Download link 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Download link (backup)</a:t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37" name="Google Shape;437;p61"/>
          <p:cNvGraphicFramePr/>
          <p:nvPr/>
        </p:nvGraphicFramePr>
        <p:xfrm>
          <a:off x="3799238" y="525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{A992A610-B72F-420C-AD99-5145313AF4B2}</a:tableStyleId>
              </a:tblPr>
              <a:tblGrid>
                <a:gridCol w="1203750"/>
                <a:gridCol w="1093600"/>
                <a:gridCol w="1421575"/>
                <a:gridCol w="113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Categories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Frequent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Common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Rare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 of data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100+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 &lt;= &amp; &lt; 100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&lt; 10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8" name="Google Shape;438;p61"/>
          <p:cNvSpPr txBox="1"/>
          <p:nvPr/>
        </p:nvSpPr>
        <p:spPr>
          <a:xfrm>
            <a:off x="3799200" y="6073875"/>
            <a:ext cx="48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Georgia"/>
                <a:ea typeface="Georgia"/>
                <a:cs typeface="Georgia"/>
                <a:sym typeface="Georgia"/>
              </a:rPr>
              <a:t>Table 1. Definition of the frequent, common, and rare categories.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>
            <p:ph type="title"/>
          </p:nvPr>
        </p:nvSpPr>
        <p:spPr>
          <a:xfrm>
            <a:off x="311700" y="3339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 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-- File Structure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4" name="Google Shape;444;p62"/>
          <p:cNvSpPr txBox="1"/>
          <p:nvPr>
            <p:ph idx="1" type="body"/>
          </p:nvPr>
        </p:nvSpPr>
        <p:spPr>
          <a:xfrm>
            <a:off x="311700" y="1079433"/>
            <a:ext cx="8520600" cy="5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food_data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train/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0/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</a:t>
            </a:r>
            <a:r>
              <a:rPr b="1" lang="zh-TW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16330004</a:t>
            </a:r>
            <a:r>
              <a:rPr b="1" lang="zh-TW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.jpg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val/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0/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</a:t>
            </a:r>
            <a:r>
              <a:rPr b="1" lang="zh-TW" sz="16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16330009</a:t>
            </a:r>
            <a:r>
              <a:rPr b="1" lang="zh-TW" sz="16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.jpg</a:t>
            </a:r>
            <a:endParaRPr b="1" sz="16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test/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</a:t>
            </a:r>
            <a:r>
              <a:rPr b="1" lang="zh-TW" sz="16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000000.jpg</a:t>
            </a:r>
            <a:endParaRPr b="1" sz="16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testcase/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├── </a:t>
            </a:r>
            <a:r>
              <a:rPr lang="zh-TW" sz="1600">
                <a:solidFill>
                  <a:srgbClr val="674EA7"/>
                </a:solidFill>
              </a:rPr>
              <a:t>sample_submission_main_track.csv</a:t>
            </a:r>
            <a:endParaRPr b="1" sz="1600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…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└── </a:t>
            </a: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label2name.txt</a:t>
            </a:r>
            <a:endParaRPr b="1" sz="16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62"/>
          <p:cNvSpPr/>
          <p:nvPr/>
        </p:nvSpPr>
        <p:spPr>
          <a:xfrm>
            <a:off x="4723293" y="1922400"/>
            <a:ext cx="3775500" cy="82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Training </a:t>
            </a:r>
            <a:r>
              <a:rPr b="1" i="0" lang="zh-TW" sz="1600" u="none" cap="none" strike="noStrike"/>
              <a:t>Image</a:t>
            </a:r>
            <a:r>
              <a:rPr b="1" lang="zh-TW" sz="1600"/>
              <a:t>s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ourier New"/>
                <a:ea typeface="Courier New"/>
                <a:cs typeface="Courier New"/>
                <a:sym typeface="Courier New"/>
              </a:rPr>
              <a:t>class_id/</a:t>
            </a:r>
            <a:r>
              <a:rPr lang="zh-TW" sz="1600">
                <a:latin typeface="Courier New"/>
                <a:ea typeface="Courier New"/>
                <a:cs typeface="Courier New"/>
                <a:sym typeface="Courier New"/>
              </a:rPr>
              <a:t>{imageID}.jpg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62"/>
          <p:cNvSpPr/>
          <p:nvPr/>
        </p:nvSpPr>
        <p:spPr>
          <a:xfrm>
            <a:off x="4723293" y="3119400"/>
            <a:ext cx="3775500" cy="82080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Testing</a:t>
            </a:r>
            <a:r>
              <a:rPr b="1" lang="zh-TW" sz="1600"/>
              <a:t> </a:t>
            </a:r>
            <a:r>
              <a:rPr b="1" i="0" lang="zh-TW" sz="1600" u="none" cap="none" strike="noStrike"/>
              <a:t>Image</a:t>
            </a:r>
            <a:r>
              <a:rPr b="1" lang="zh-TW" sz="1600"/>
              <a:t>s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ourier New"/>
                <a:ea typeface="Courier New"/>
                <a:cs typeface="Courier New"/>
                <a:sym typeface="Courier New"/>
              </a:rPr>
              <a:t>{imageID}.jpg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7" name="Google Shape;447;p62"/>
          <p:cNvCxnSpPr>
            <a:endCxn id="445" idx="1"/>
          </p:cNvCxnSpPr>
          <p:nvPr/>
        </p:nvCxnSpPr>
        <p:spPr>
          <a:xfrm>
            <a:off x="3536193" y="2186700"/>
            <a:ext cx="1187100" cy="14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62"/>
          <p:cNvCxnSpPr>
            <a:endCxn id="446" idx="1"/>
          </p:cNvCxnSpPr>
          <p:nvPr/>
        </p:nvCxnSpPr>
        <p:spPr>
          <a:xfrm flipH="1" rot="10800000">
            <a:off x="2881593" y="3529800"/>
            <a:ext cx="1841700" cy="1060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62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50" name="Google Shape;450;p62"/>
          <p:cNvCxnSpPr>
            <a:endCxn id="451" idx="1"/>
          </p:cNvCxnSpPr>
          <p:nvPr/>
        </p:nvCxnSpPr>
        <p:spPr>
          <a:xfrm flipH="1" rot="10800000">
            <a:off x="2843850" y="5672144"/>
            <a:ext cx="2215800" cy="6330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62"/>
          <p:cNvSpPr/>
          <p:nvPr/>
        </p:nvSpPr>
        <p:spPr>
          <a:xfrm>
            <a:off x="5059650" y="4649144"/>
            <a:ext cx="3961500" cy="20460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ourier New"/>
                <a:ea typeface="Courier New"/>
                <a:cs typeface="Courier New"/>
                <a:sym typeface="Courier New"/>
              </a:rPr>
              <a:t>class_id, freq/comm/rare, name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2" name="Google Shape;4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50" y="5142750"/>
            <a:ext cx="1841700" cy="1440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GitHub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628650" y="1825633"/>
            <a:ext cx="8292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Each team needs to come up with a team name...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English alphabets and numbers only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need to use </a:t>
            </a: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same team name for Kaggle/Eval.ai.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Clr>
                <a:srgbClr val="0073FF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team leader </a:t>
            </a:r>
            <a:r>
              <a:rPr b="1"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creates </a:t>
            </a:r>
            <a: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team first,</a:t>
            </a:r>
            <a:b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 the team members </a:t>
            </a:r>
            <a:r>
              <a:rPr b="1"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join </a:t>
            </a:r>
            <a:r>
              <a:rPr lang="zh-TW" sz="2000">
                <a:solidFill>
                  <a:srgbClr val="0073F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team afterwards.</a:t>
            </a:r>
            <a:endParaRPr sz="2000">
              <a:solidFill>
                <a:srgbClr val="0073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311700" y="3339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Dataset 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-- File Structure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8" name="Google Shape;458;p63"/>
          <p:cNvSpPr txBox="1"/>
          <p:nvPr>
            <p:ph idx="1" type="body"/>
          </p:nvPr>
        </p:nvSpPr>
        <p:spPr>
          <a:xfrm>
            <a:off x="311700" y="1079433"/>
            <a:ext cx="8520600" cy="5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food_data</a:t>
            </a: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train/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0/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</a:t>
            </a:r>
            <a:r>
              <a:rPr b="1" lang="zh-TW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16330004.jpg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val/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0/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├── </a:t>
            </a:r>
            <a:r>
              <a:rPr b="1" lang="zh-TW" sz="16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16330009.jpg</a:t>
            </a:r>
            <a:endParaRPr b="1" sz="16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│   └── ...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.../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test/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├── </a:t>
            </a:r>
            <a:r>
              <a:rPr b="1" lang="zh-TW" sz="16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000000.jpg</a:t>
            </a:r>
            <a:endParaRPr b="1" sz="16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...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├── testcase/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├── </a:t>
            </a:r>
            <a:r>
              <a:rPr lang="zh-TW" sz="1600">
                <a:solidFill>
                  <a:srgbClr val="674EA7"/>
                </a:solidFill>
              </a:rPr>
              <a:t>sample_submission_main_track.csv</a:t>
            </a:r>
            <a:endParaRPr b="1" sz="1600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   └── …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│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zh-TW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└── </a:t>
            </a:r>
            <a:r>
              <a:rPr b="1" lang="zh-TW" sz="1600">
                <a:solidFill>
                  <a:srgbClr val="0073FF"/>
                </a:solidFill>
                <a:latin typeface="Courier New"/>
                <a:ea typeface="Courier New"/>
                <a:cs typeface="Courier New"/>
                <a:sym typeface="Courier New"/>
              </a:rPr>
              <a:t>label2name.txt</a:t>
            </a:r>
            <a:endParaRPr b="1" sz="1600">
              <a:solidFill>
                <a:srgbClr val="0073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9" name="Google Shape;459;p63"/>
          <p:cNvSpPr txBox="1"/>
          <p:nvPr>
            <p:ph idx="12" type="sldNum"/>
          </p:nvPr>
        </p:nvSpPr>
        <p:spPr>
          <a:xfrm>
            <a:off x="8472458" y="8290163"/>
            <a:ext cx="5487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0" name="Google Shape;460;p63"/>
          <p:cNvSpPr/>
          <p:nvPr/>
        </p:nvSpPr>
        <p:spPr>
          <a:xfrm>
            <a:off x="4572000" y="1641700"/>
            <a:ext cx="4449300" cy="36126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These csv files identify the images for each </a:t>
            </a:r>
            <a:r>
              <a:rPr lang="zh-TW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testing </a:t>
            </a: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track. The image file can be founded in test/ with the name of "image_id".jpg, and the labels are all dummy terms (i.e., "0"). Once you replace the labels with the prediction results of your model, you can upload this file to kaggle directly.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Georgia"/>
                <a:ea typeface="Georgia"/>
                <a:cs typeface="Georgia"/>
                <a:sym typeface="Georgia"/>
              </a:rPr>
              <a:t>e.g., sample_submission_main_track.csv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61" name="Google Shape;461;p63"/>
          <p:cNvCxnSpPr>
            <a:endCxn id="460" idx="1"/>
          </p:cNvCxnSpPr>
          <p:nvPr/>
        </p:nvCxnSpPr>
        <p:spPr>
          <a:xfrm flipH="1" rot="10800000">
            <a:off x="3447900" y="3448000"/>
            <a:ext cx="1124100" cy="18000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63"/>
          <p:cNvSpPr/>
          <p:nvPr/>
        </p:nvSpPr>
        <p:spPr>
          <a:xfrm>
            <a:off x="3435450" y="5789225"/>
            <a:ext cx="5585700" cy="8445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Note that these csv files are for the testing only, and </a:t>
            </a:r>
            <a:r>
              <a:rPr b="1"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you are not allow </a:t>
            </a:r>
            <a:r>
              <a:rPr lang="zh-TW" sz="16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to pre-classify the testing images into frequent / common / rare categories by  scraping these files.</a:t>
            </a:r>
            <a:endParaRPr sz="16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3" name="Google Shape;463;p63"/>
          <p:cNvPicPr preferRelativeResize="0"/>
          <p:nvPr/>
        </p:nvPicPr>
        <p:blipFill rotWithShape="1">
          <a:blip r:embed="rId3">
            <a:alphaModFix/>
          </a:blip>
          <a:srcRect b="39587" l="0" r="0" t="0"/>
          <a:stretch/>
        </p:blipFill>
        <p:spPr>
          <a:xfrm>
            <a:off x="6166113" y="3715425"/>
            <a:ext cx="1261075" cy="14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9" name="Google Shape;469;p64"/>
          <p:cNvSpPr txBox="1"/>
          <p:nvPr>
            <p:ph idx="1" type="body"/>
          </p:nvPr>
        </p:nvSpPr>
        <p:spPr>
          <a:xfrm>
            <a:off x="311700" y="1536633"/>
            <a:ext cx="8520600" cy="3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Top-1 classification accuracy is used for evaluation.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Report classification accuracy on the frequent/common/rare categories separately.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Clr>
                <a:srgbClr val="FF0000"/>
              </a:buClr>
              <a:buSzPts val="1800"/>
              <a:buFont typeface="Georgia"/>
              <a:buChar char="●"/>
            </a:pPr>
            <a:r>
              <a:rPr b="1" lang="zh-TW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Baseline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Accuracy (test set): 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0" name="Google Shape;4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663875"/>
            <a:ext cx="6791677" cy="2194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1" name="Google Shape;471;p64"/>
          <p:cNvGraphicFramePr/>
          <p:nvPr/>
        </p:nvGraphicFramePr>
        <p:xfrm>
          <a:off x="2142063" y="3704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{A992A610-B72F-420C-AD99-5145313AF4B2}</a:tableStyleId>
              </a:tblPr>
              <a:tblGrid>
                <a:gridCol w="943175"/>
                <a:gridCol w="943175"/>
                <a:gridCol w="943175"/>
                <a:gridCol w="943175"/>
                <a:gridCol w="9431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All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Freq.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Common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Rare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0.6617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0.8457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0.6336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0.2439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2" name="Google Shape;47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1526" y="2976475"/>
            <a:ext cx="1520775" cy="37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type="title"/>
          </p:nvPr>
        </p:nvSpPr>
        <p:spPr>
          <a:xfrm>
            <a:off x="311700" y="491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Grading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8" name="Google Shape;478;p65"/>
          <p:cNvSpPr txBox="1"/>
          <p:nvPr>
            <p:ph idx="1" type="body"/>
          </p:nvPr>
        </p:nvSpPr>
        <p:spPr>
          <a:xfrm>
            <a:off x="311700" y="1435033"/>
            <a:ext cx="8520600" cy="50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 35%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(Bonus up to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1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Code / Kaggle 10%</a:t>
            </a:r>
            <a:br>
              <a:rPr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Kaggle / Eval.ai for references, final accuracy </a:t>
            </a:r>
            <a:b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600">
                <a:solidFill>
                  <a:srgbClr val="0073FF"/>
                </a:solidFill>
                <a:latin typeface="Georgia"/>
                <a:ea typeface="Georgia"/>
                <a:cs typeface="Georgia"/>
                <a:sym typeface="Georgia"/>
              </a:rPr>
              <a:t>evaluated by TAs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Main track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3" marL="1600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Baseline 2% (Public 1% / Private 1%)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3" marL="1600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Relative ranking in the class 2%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(Public 1% / Private 1%)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■"/>
            </a:pP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Each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Freq./Comm./Rare track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3" marL="1600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Baseline 1% (Public 0.5% / Private 0.5%)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3" marL="1600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Relative ranking in the class 1%  (Public 0.5% / Private 0.5%)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1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○"/>
            </a:pPr>
            <a:r>
              <a:rPr b="1" lang="zh-TW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Approach &amp; Presentation 25%</a:t>
            </a:r>
            <a:endParaRPr b="1"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Novelty and technical contribution 10%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Completeness of experiments 10% </a:t>
            </a:r>
            <a:b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(e.g., comparisons to baseline and recent models, ablation studies, visualization, etc.)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Georgia"/>
              <a:buChar char="■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Presentation (Oral + Poster) 5% + </a:t>
            </a:r>
            <a:r>
              <a:rPr lang="zh-TW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bonus up to 3%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(top 3 teams voted by class)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79" name="Google Shape;479;p65"/>
          <p:cNvGraphicFramePr/>
          <p:nvPr/>
        </p:nvGraphicFramePr>
        <p:xfrm>
          <a:off x="6252313" y="10686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{A992A610-B72F-420C-AD99-5145313AF4B2}</a:tableStyleId>
              </a:tblPr>
              <a:tblGrid>
                <a:gridCol w="618675"/>
                <a:gridCol w="653275"/>
                <a:gridCol w="696550"/>
              </a:tblGrid>
              <a:tr h="65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Score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Points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Topic</a:t>
                      </a:r>
                      <a:endParaRPr sz="13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75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25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121900" marB="12190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0" name="Google Shape;480;p65"/>
          <p:cNvSpPr txBox="1"/>
          <p:nvPr/>
        </p:nvSpPr>
        <p:spPr>
          <a:xfrm>
            <a:off x="6202688" y="1971708"/>
            <a:ext cx="703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highest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81" name="Google Shape;481;p65"/>
          <p:cNvCxnSpPr/>
          <p:nvPr/>
        </p:nvCxnSpPr>
        <p:spPr>
          <a:xfrm>
            <a:off x="6527647" y="2406342"/>
            <a:ext cx="11100" cy="107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65"/>
          <p:cNvSpPr txBox="1"/>
          <p:nvPr/>
        </p:nvSpPr>
        <p:spPr>
          <a:xfrm>
            <a:off x="6202787" y="3557008"/>
            <a:ext cx="703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lowest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3" name="Google Shape;483;p65"/>
          <p:cNvSpPr txBox="1"/>
          <p:nvPr/>
        </p:nvSpPr>
        <p:spPr>
          <a:xfrm>
            <a:off x="6541961" y="4179125"/>
            <a:ext cx="2479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Georgia"/>
                <a:ea typeface="Georgia"/>
                <a:cs typeface="Georgia"/>
                <a:sym typeface="Georgia"/>
              </a:rPr>
              <a:t>(number of teams)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4" name="Google Shape;484;p65"/>
          <p:cNvSpPr txBox="1"/>
          <p:nvPr/>
        </p:nvSpPr>
        <p:spPr>
          <a:xfrm>
            <a:off x="5778625" y="710117"/>
            <a:ext cx="2954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Relative ranking (Public / Private)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5" name="Google Shape;485;p6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Kaggle &amp; Github links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1" name="Google Shape;491;p66"/>
          <p:cNvSpPr txBox="1"/>
          <p:nvPr>
            <p:ph idx="1" type="body"/>
          </p:nvPr>
        </p:nvSpPr>
        <p:spPr>
          <a:xfrm>
            <a:off x="311700" y="1488623"/>
            <a:ext cx="8520600" cy="46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Kaggle Competition Link: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Main track:  </a:t>
            </a:r>
            <a:r>
              <a:rPr lang="zh-TW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LINK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Track for frequent categories: </a:t>
            </a:r>
            <a:r>
              <a:rPr lang="zh-TW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LINK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Track for common categories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zh-TW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LINK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Track for rare categories: </a:t>
            </a:r>
            <a:r>
              <a:rPr lang="zh-TW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LINK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 Link: </a:t>
            </a:r>
            <a:r>
              <a:rPr lang="zh-TW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LINK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team leader should create a team on Kaggle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 the same team name as in the GitHub Classroom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is </a:t>
            </a:r>
            <a:r>
              <a:rPr b="1" lang="zh-TW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strictly prohibited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members in the same team to create multiple teams on Kaggle.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Challenge Awards (tentative)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7" name="Google Shape;497;p67"/>
          <p:cNvSpPr txBox="1"/>
          <p:nvPr>
            <p:ph idx="1" type="body"/>
          </p:nvPr>
        </p:nvSpPr>
        <p:spPr>
          <a:xfrm>
            <a:off x="311700" y="1536625"/>
            <a:ext cx="8699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Top three teams for overall performance</a:t>
            </a:r>
            <a:r>
              <a:rPr lang="zh-TW" sz="17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(accuracy, presentation, novelty…)</a:t>
            </a:r>
            <a:endParaRPr sz="17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1st: NTD $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10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2nd: NTD $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○"/>
            </a:pPr>
            <a:r>
              <a:rPr lang="zh-TW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3rd: NTD $3k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eorgia"/>
                <a:ea typeface="Georgia"/>
                <a:cs typeface="Georgia"/>
                <a:sym typeface="Georgia"/>
              </a:rPr>
              <a:t>(Super Important) Rules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3" name="Google Shape;503;p6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000"/>
              <a:buFont typeface="Georgia"/>
              <a:buChar char="●"/>
            </a:pPr>
            <a:r>
              <a:rPr b="1"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Do not disclose the dataset! Dataset 請勿外流！</a:t>
            </a:r>
            <a:endParaRPr b="1" sz="20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 are </a:t>
            </a:r>
            <a:r>
              <a:rPr b="1" lang="zh-TW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allowed to use any pretrained models or data related to </a:t>
            </a:r>
            <a:r>
              <a:rPr b="1"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Food analysis workshop</a:t>
            </a:r>
            <a:r>
              <a:rPr lang="zh-TW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but other types of pretrained models or datasets (e.g., ImageNet, etc.) are OK.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Your models and scores need to be </a:t>
            </a:r>
            <a:r>
              <a:rPr lang="zh-TW" sz="20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b="1"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(Including both train &amp; inference phases)</a:t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Any violation would result in </a:t>
            </a:r>
            <a:r>
              <a:rPr lang="zh-TW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score for your final project!!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9"/>
          <p:cNvSpPr txBox="1"/>
          <p:nvPr>
            <p:ph idx="1" type="body"/>
          </p:nvPr>
        </p:nvSpPr>
        <p:spPr>
          <a:xfrm>
            <a:off x="311700" y="1151400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sz="5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Have fun !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6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4762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If you are a</a:t>
            </a:r>
            <a:r>
              <a:rPr b="1" lang="zh-TW" sz="2200">
                <a:latin typeface="Georgia"/>
                <a:ea typeface="Georgia"/>
                <a:cs typeface="Georgia"/>
                <a:sym typeface="Georgia"/>
              </a:rPr>
              <a:t> team leader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,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50" y="1978933"/>
            <a:ext cx="5622962" cy="34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880625" y="3577208"/>
            <a:ext cx="32367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1. Enter your team name here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6194125" y="4854033"/>
            <a:ext cx="25158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 Click “Create team”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98" name="Google Shape;98;p19"/>
          <p:cNvCxnSpPr>
            <a:stCxn id="96" idx="1"/>
          </p:cNvCxnSpPr>
          <p:nvPr/>
        </p:nvCxnSpPr>
        <p:spPr>
          <a:xfrm flipH="1">
            <a:off x="2037025" y="3855008"/>
            <a:ext cx="843600" cy="110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9"/>
          <p:cNvSpPr/>
          <p:nvPr/>
        </p:nvSpPr>
        <p:spPr>
          <a:xfrm>
            <a:off x="4744825" y="4885633"/>
            <a:ext cx="1335300" cy="49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50" y="1978933"/>
            <a:ext cx="5622976" cy="34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4762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If you are a</a:t>
            </a:r>
            <a:r>
              <a:rPr b="1" lang="zh-TW" sz="2200">
                <a:latin typeface="Georgia"/>
                <a:ea typeface="Georgia"/>
                <a:cs typeface="Georgia"/>
                <a:sym typeface="Georgia"/>
              </a:rPr>
              <a:t> team member</a:t>
            </a:r>
            <a:r>
              <a:rPr lang="zh-TW" sz="2200">
                <a:latin typeface="Georgia"/>
                <a:ea typeface="Georgia"/>
                <a:cs typeface="Georgia"/>
                <a:sym typeface="Georgia"/>
              </a:rPr>
              <a:t>,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2324425" y="2762875"/>
            <a:ext cx="43083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1. Make sure you find the correct team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324425" y="3539508"/>
            <a:ext cx="1658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 Click “Join”</a:t>
            </a:r>
            <a:endParaRPr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9" name="Google Shape;109;p20"/>
          <p:cNvCxnSpPr>
            <a:stCxn id="107" idx="1"/>
          </p:cNvCxnSpPr>
          <p:nvPr/>
        </p:nvCxnSpPr>
        <p:spPr>
          <a:xfrm flipH="1">
            <a:off x="1275025" y="3040675"/>
            <a:ext cx="1049400" cy="66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20"/>
          <p:cNvSpPr/>
          <p:nvPr/>
        </p:nvSpPr>
        <p:spPr>
          <a:xfrm>
            <a:off x="1695225" y="3619508"/>
            <a:ext cx="510900" cy="39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4167975" y="203200"/>
            <a:ext cx="4823700" cy="183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WARNING</a:t>
            </a:r>
            <a:endParaRPr sz="1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join any team unless your team leader has already created the team.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join a team without asking its leader or members.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</a:t>
            </a:r>
            <a:r>
              <a:rPr b="1"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</a:t>
            </a:r>
            <a:r>
              <a:rPr lang="zh-TW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join the TA team.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Kaggle / Eval.ai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28650" y="1825633"/>
            <a:ext cx="8292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need to p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articipate the kaggle / Eval.ai challenge </a:t>
            </a:r>
            <a:b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compete with your classmates!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Maximum Daily Submissions: </a:t>
            </a:r>
            <a:r>
              <a:rPr b="1" lang="zh-TW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times (for each team)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Kaggle: Reset at 08:00 AM (GMT+8) every day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○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Eval.AI: </a:t>
            </a: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Reset at 00:00 AM (GMT+8) every day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zh-TW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Challenge deadline: </a:t>
            </a:r>
            <a:r>
              <a:rPr lang="zh-TW" sz="2400">
                <a:solidFill>
                  <a:srgbClr val="FF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2022/1/17 23:59 GMT+8 (tentative)</a:t>
            </a:r>
            <a:endParaRPr sz="2000">
              <a:solidFill>
                <a:srgbClr val="FF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zh-TW">
                <a:latin typeface="Georgia"/>
                <a:ea typeface="Georgia"/>
                <a:cs typeface="Georgia"/>
                <a:sym typeface="Georgia"/>
              </a:rPr>
              <a:t>Poster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628650" y="1825633"/>
            <a:ext cx="8050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Format : A1 (Portrait, 84.1 cm x 59.4 cm)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1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Submission: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254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should convert your file into </a:t>
            </a:r>
            <a:r>
              <a:rPr b="1" lang="zh-TW" sz="1800">
                <a:latin typeface="Georgia"/>
                <a:ea typeface="Georgia"/>
                <a:cs typeface="Georgia"/>
                <a:sym typeface="Georgia"/>
              </a:rPr>
              <a:t>PDF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format for submission.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254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poster should be submitted in </a:t>
            </a:r>
            <a:r>
              <a:rPr b="1"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the team’s Github repository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(should be in the format </a:t>
            </a:r>
            <a:r>
              <a:rPr b="1" lang="zh-TW"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poster.pdf</a:t>
            </a: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2540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may leave some blank areas on your poster (e.g., recognition rates) </a:t>
            </a:r>
            <a:b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fill them up before the final presentation.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2540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you fail to submit your poster before the submission deadline, </a:t>
            </a:r>
            <a:b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zh-TW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need to print it out by yourself (i.e., using your own budget).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